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Instrument Sans SemiBold"/>
      <p:regular r:id="rId15"/>
      <p:bold r:id="rId16"/>
      <p:italic r:id="rId17"/>
      <p:boldItalic r:id="rId18"/>
    </p:embeddedFont>
    <p:embeddedFont>
      <p:font typeface="Instrument Sans Medium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jV4U5ZDSraCpxXyPmMlhrg9clM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strumentSansMedium-bold.fntdata"/><Relationship Id="rId11" Type="http://schemas.openxmlformats.org/officeDocument/2006/relationships/slide" Target="slides/slide7.xml"/><Relationship Id="rId22" Type="http://schemas.openxmlformats.org/officeDocument/2006/relationships/font" Target="fonts/InstrumentSansMedium-boldItalic.fntdata"/><Relationship Id="rId10" Type="http://schemas.openxmlformats.org/officeDocument/2006/relationships/slide" Target="slides/slide6.xml"/><Relationship Id="rId21" Type="http://schemas.openxmlformats.org/officeDocument/2006/relationships/font" Target="fonts/InstrumentSansMedium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InstrumentSansSemiBold-regular.fntdata"/><Relationship Id="rId14" Type="http://schemas.openxmlformats.org/officeDocument/2006/relationships/slide" Target="slides/slide10.xml"/><Relationship Id="rId17" Type="http://schemas.openxmlformats.org/officeDocument/2006/relationships/font" Target="fonts/InstrumentSansSemiBold-italic.fntdata"/><Relationship Id="rId16" Type="http://schemas.openxmlformats.org/officeDocument/2006/relationships/font" Target="fonts/InstrumentSansSemiBold-bold.fntdata"/><Relationship Id="rId5" Type="http://schemas.openxmlformats.org/officeDocument/2006/relationships/slide" Target="slides/slide1.xml"/><Relationship Id="rId19" Type="http://schemas.openxmlformats.org/officeDocument/2006/relationships/font" Target="fonts/InstrumentSansMedium-regular.fntdata"/><Relationship Id="rId6" Type="http://schemas.openxmlformats.org/officeDocument/2006/relationships/slide" Target="slides/slide2.xml"/><Relationship Id="rId18" Type="http://schemas.openxmlformats.org/officeDocument/2006/relationships/font" Target="fonts/InstrumentSansSemi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56552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660900" y="0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3896975"/>
            <a:ext cx="3565525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/>
          <p:nvPr>
            <p:ph idx="2" type="sldImg"/>
          </p:nvPr>
        </p:nvSpPr>
        <p:spPr>
          <a:xfrm>
            <a:off x="-273050" y="1828800"/>
            <a:ext cx="8775700" cy="493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 txBox="1"/>
          <p:nvPr>
            <p:ph idx="12" type="sldNum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" name="Google Shape;4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" name="Google Shape;49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" name="Google Shape;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" name="Google Shape;1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" name="Google Shape;2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" name="Google Shape;3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" name="Google Shape;3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" name="Google Shape;3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" name="Google Shape;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Cybersécurité : Les bons réflexes au quotidien</a:t>
            </a:r>
            <a:endParaRPr b="0" i="0" sz="4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Instrument Sans Medium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Sensibilisation pour tous les collaborateurs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697572" y="595675"/>
            <a:ext cx="11986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3900"/>
              <a:buFont typeface="Instrument Sans SemiBold"/>
              <a:buNone/>
            </a:pPr>
            <a:r>
              <a:rPr b="1" i="0" lang="en-US" sz="39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Checklist des bons réflexes au quotidien</a:t>
            </a:r>
            <a:endParaRPr b="0" i="0" sz="3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697587" y="1568768"/>
            <a:ext cx="13235226" cy="2995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55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Ces gestes simples protègent vos données et celles de l'entreprise.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697587" y="2065377"/>
            <a:ext cx="945356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4" name="Google Shape;1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129" y="2280285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/>
          <p:nvPr/>
        </p:nvSpPr>
        <p:spPr>
          <a:xfrm>
            <a:off x="1842248" y="2264700"/>
            <a:ext cx="6617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verrouille mon écran quand je pars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1742599" y="2765941"/>
            <a:ext cx="12090559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"/>
          <p:cNvSpPr/>
          <p:nvPr/>
        </p:nvSpPr>
        <p:spPr>
          <a:xfrm>
            <a:off x="697587" y="2875121"/>
            <a:ext cx="1890713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807" y="3090029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/>
          <p:nvPr/>
        </p:nvSpPr>
        <p:spPr>
          <a:xfrm>
            <a:off x="2787595" y="3074427"/>
            <a:ext cx="75822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vérifie l'expéditeur avant d'ouvrir un email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687955" y="3575685"/>
            <a:ext cx="11145203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0"/>
          <p:cNvSpPr/>
          <p:nvPr/>
        </p:nvSpPr>
        <p:spPr>
          <a:xfrm>
            <a:off x="697587" y="3684865"/>
            <a:ext cx="2836069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485" y="3899773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/>
          <p:nvPr/>
        </p:nvSpPr>
        <p:spPr>
          <a:xfrm>
            <a:off x="3732978" y="3884175"/>
            <a:ext cx="8428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signale tout comportement suspect au service IT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3633311" y="4385429"/>
            <a:ext cx="10199846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697587" y="4494609"/>
            <a:ext cx="3781425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6" name="Google Shape;2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163" y="4709517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/>
          <p:nvPr/>
        </p:nvSpPr>
        <p:spPr>
          <a:xfrm>
            <a:off x="4678327" y="4693925"/>
            <a:ext cx="8161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n'utilise pas de clé USB inconnue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4578668" y="5195173"/>
            <a:ext cx="9254490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0"/>
          <p:cNvSpPr/>
          <p:nvPr/>
        </p:nvSpPr>
        <p:spPr>
          <a:xfrm>
            <a:off x="697587" y="5304353"/>
            <a:ext cx="4726781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0" name="Google Shape;2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0841" y="5519261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/>
          <p:nvPr/>
        </p:nvSpPr>
        <p:spPr>
          <a:xfrm>
            <a:off x="5623672" y="5503675"/>
            <a:ext cx="758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me déconnecte en fin de journée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5524024" y="6004917"/>
            <a:ext cx="8309134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697587" y="6114098"/>
            <a:ext cx="5672138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3519" y="6329005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/>
          <p:nvPr/>
        </p:nvSpPr>
        <p:spPr>
          <a:xfrm>
            <a:off x="6569019" y="6313400"/>
            <a:ext cx="68976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ne clique pas sur des liens douteux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6469380" y="6814661"/>
            <a:ext cx="7363778" cy="11430"/>
          </a:xfrm>
          <a:prstGeom prst="roundRect">
            <a:avLst>
              <a:gd fmla="val 732439" name="adj"/>
            </a:avLst>
          </a:prstGeom>
          <a:solidFill>
            <a:srgbClr val="5656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697587" y="6923842"/>
            <a:ext cx="6617613" cy="710089"/>
          </a:xfrm>
          <a:prstGeom prst="roundRect">
            <a:avLst>
              <a:gd fmla="val 11790" name="adj"/>
            </a:avLst>
          </a:prstGeom>
          <a:solidFill>
            <a:srgbClr val="3D3D42"/>
          </a:solidFill>
          <a:ln cap="flat" cmpd="sng" w="9525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8" name="Google Shape;2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6198" y="7138749"/>
            <a:ext cx="280273" cy="2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7514495" y="7123150"/>
            <a:ext cx="6178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950"/>
              <a:buFont typeface="Instrument Sans SemiBold"/>
              <a:buNone/>
            </a:pPr>
            <a:r>
              <a:rPr b="1" i="0" lang="en-US" sz="19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Je ne partage pas mon mot de passe</a:t>
            </a:r>
            <a:endParaRPr b="0" i="0" sz="19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/>
          <p:nvPr/>
        </p:nvSpPr>
        <p:spPr>
          <a:xfrm>
            <a:off x="793800" y="1044300"/>
            <a:ext cx="13125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Pourquoi la cybersécurité nous concerne tous ?</a:t>
            </a:r>
            <a:endParaRPr b="0" i="0" sz="4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206704"/>
            <a:ext cx="102072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/>
          <p:nvPr/>
        </p:nvSpPr>
        <p:spPr>
          <a:xfrm>
            <a:off x="2098000" y="2206704"/>
            <a:ext cx="339280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SemiBold"/>
              <a:buNone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1 entreprise sur 2 touchée</a:t>
            </a:r>
            <a:endParaRPr b="1" i="0" sz="20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2098000" y="2697123"/>
            <a:ext cx="1173861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D'ici 2025, une entreprise sur deux sera victime d'une cyberattaque. Personne n'est à l'abri.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3681055"/>
            <a:ext cx="102072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/>
          <p:nvPr/>
        </p:nvSpPr>
        <p:spPr>
          <a:xfrm>
            <a:off x="2098000" y="3681055"/>
            <a:ext cx="303490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SemiBold"/>
              <a:buNone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Coût moyen 184 000 €</a:t>
            </a:r>
            <a:endParaRPr b="1" i="0" sz="20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098000" y="4171474"/>
            <a:ext cx="1173861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Le coût moyen d'une cyberattaque pour une PME peut atteindre 184 000 €. Cela impacte directement notre activité.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1" name="Google Shape;7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90" y="5350907"/>
            <a:ext cx="1020723" cy="10207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/>
          <p:nvPr/>
        </p:nvSpPr>
        <p:spPr>
          <a:xfrm>
            <a:off x="2098000" y="5350907"/>
            <a:ext cx="4712494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SemiBold"/>
              <a:buNone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Les hackers vous ciblent en premier</a:t>
            </a:r>
            <a:endParaRPr b="1" i="0" sz="20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098000" y="5841325"/>
            <a:ext cx="1173861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Les serveurs sont souvent bien protégés. Les hackers préfèrent cibler les employés pour s'introduire dans nos systèmes.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793790" y="682228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None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Message clé : Vous êtes la première ligne de défense contre les cybermenaces. Votre vigilance est essentielle.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735324" y="877600"/>
            <a:ext cx="78075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0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100"/>
              <a:buFont typeface="Instrument Sans SemiBold"/>
              <a:buNone/>
            </a:pPr>
            <a:r>
              <a:rPr b="1" i="0" lang="en-US" sz="41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 Phishing (hameçonnage)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735330" y="1826062"/>
            <a:ext cx="7673340" cy="971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Le phishing est une technique de fraude en ligne qui consiste à se faire passer pour un organisme légitime (banque, administration, fournisseur, etc.) afin de soutirer des informations confidentielles.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735330" y="3210639"/>
            <a:ext cx="3218736" cy="328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Comment le reconnaître ?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735330" y="3733443"/>
            <a:ext cx="3580448" cy="25385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Expéditeur suspect ou inconnu.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Fautes d'orthographe ou de grammaire.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Lien bizarre (URL incohérente).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Sentiment d'urgence ou menace.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Demande d'informations confidentielles.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4835843" y="3210639"/>
            <a:ext cx="2626162" cy="328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5CC97B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5CC97B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Que faire ?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4835843" y="3733443"/>
            <a:ext cx="3580448" cy="1431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D5D5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D5D5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NE CLIQUEZ PAS</a:t>
            </a: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sur les liens ou les pièces jointes.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D5D5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D5D5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SIGNEZ</a:t>
            </a: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l'email au service IT.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D5D5D8"/>
              </a:buClr>
              <a:buSzPts val="1650"/>
              <a:buFont typeface="Instrument Sans Medium"/>
              <a:buChar char="•"/>
            </a:pPr>
            <a:r>
              <a:rPr b="0" i="0" lang="en-US" sz="1650" u="none" cap="none" strike="noStrike">
                <a:solidFill>
                  <a:srgbClr val="D5D5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SUPPRIMEZ</a:t>
            </a: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le message suspect.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4835843" y="5359122"/>
            <a:ext cx="2626162" cy="328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44444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F44444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Conséquences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4835843" y="5881926"/>
            <a:ext cx="3580448" cy="12949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Vol de vos données, accès à nos systèmes, usurpation d'identité. Protégeons nos informations et l'entreprise !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1612353" y="902025"/>
            <a:ext cx="95577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3250"/>
              <a:buFont typeface="Instrument Sans SemiBold"/>
              <a:buNone/>
            </a:pPr>
            <a:r>
              <a:rPr b="1" i="0" lang="en-US" sz="32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Les Ransomwares (rançongiciels)</a:t>
            </a:r>
            <a:endParaRPr b="0" i="0" sz="3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1612350" y="1659375"/>
            <a:ext cx="12219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500"/>
              <a:buFont typeface="Instrument Sans Medium"/>
              <a:buNone/>
            </a:pPr>
            <a:r>
              <a:rPr b="0" i="0" lang="en-US" sz="15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Un ransomware est un logiciel malveillant qui chiffre vos fichiers et bloque l'accès à votre système, exigeant une rançon pour les débloquer.</a:t>
            </a:r>
            <a:endParaRPr b="0" i="0" sz="15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descr="preencoded.png" id="97" name="Google Shape;9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4053" y="2158841"/>
            <a:ext cx="3774996" cy="50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/>
          <p:nvPr/>
        </p:nvSpPr>
        <p:spPr>
          <a:xfrm>
            <a:off x="6453134" y="2241251"/>
            <a:ext cx="2611494" cy="241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1800"/>
              <a:buFont typeface="Instrument Sans SemiBold"/>
              <a:buNone/>
            </a:pPr>
            <a:r>
              <a:rPr b="1" i="0" lang="en-US" sz="18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Comment ça arrive 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6461522" y="2611362"/>
            <a:ext cx="6563916" cy="7697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Pièce jointe infectée dans un email.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Lien malveillant sur un site web.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Clé USB inconnue et infectée.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6478300" y="4012440"/>
            <a:ext cx="20661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rgbClr val="F44444"/>
              </a:buClr>
              <a:buSzPts val="1900"/>
              <a:buFont typeface="Instrument Sans SemiBold"/>
              <a:buNone/>
            </a:pPr>
            <a:r>
              <a:rPr b="1" i="0" lang="en-US" sz="1900" u="none" cap="none" strike="noStrike">
                <a:solidFill>
                  <a:srgbClr val="F44444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Conséquences</a:t>
            </a:r>
            <a:endParaRPr b="1" i="0" sz="19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6478300" y="4324589"/>
            <a:ext cx="6563916" cy="456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Arrêt total de l'activité, perte irréversible de données, paiement de rançons pouvant se chiffrer en milliers d'euros.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6478300" y="4901924"/>
            <a:ext cx="2066211" cy="25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Exemple concret :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6478300" y="5280423"/>
            <a:ext cx="6563916" cy="456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En 2022, l'hôpital de Corbeil-Essonnes a été victime d'un ransomware, entraînant des perturbations majeures dans les soins et un coût financier important.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6469911" y="6250383"/>
            <a:ext cx="6563916" cy="1188125"/>
          </a:xfrm>
          <a:prstGeom prst="roundRect">
            <a:avLst>
              <a:gd fmla="val 5843" name="adj"/>
            </a:avLst>
          </a:prstGeom>
          <a:solidFill>
            <a:srgbClr val="D5D5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5" name="Google Shape;1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3559" y="6370611"/>
            <a:ext cx="258247" cy="2065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>
            <a:off x="7067064" y="6386904"/>
            <a:ext cx="3681581" cy="392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1F7135"/>
              </a:buClr>
              <a:buSzPts val="1800"/>
              <a:buFont typeface="Instrument Sans SemiBold"/>
              <a:buNone/>
            </a:pPr>
            <a:r>
              <a:rPr b="1" i="0" lang="en-US" sz="1800" u="none" cap="none" strike="noStrike">
                <a:solidFill>
                  <a:srgbClr val="1F713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Que faire immédiatement 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7067064" y="6673124"/>
            <a:ext cx="5809893" cy="456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Déconnectez votre poste du réseau (WiFi/câble) et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alertez sans délai le service IT.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/>
          <p:nvPr/>
        </p:nvSpPr>
        <p:spPr>
          <a:xfrm>
            <a:off x="954405" y="525661"/>
            <a:ext cx="4609267" cy="57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3600"/>
              <a:buFont typeface="Instrument Sans SemiBold"/>
              <a:buNone/>
            </a:pPr>
            <a:r>
              <a:rPr b="1" i="0" lang="en-US" sz="36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Les mots de passe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954405" y="1252510"/>
            <a:ext cx="12721590" cy="267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Vos mots de passe sont les clés de vos accès. Ils doivent être uniques et difficiles à deviner.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descr="preencoded.png"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972" y="1799785"/>
            <a:ext cx="37483" cy="2641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/>
          <p:nvPr/>
        </p:nvSpPr>
        <p:spPr>
          <a:xfrm>
            <a:off x="1184434" y="1970926"/>
            <a:ext cx="5006584" cy="749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312"/>
              </a:lnSpc>
              <a:spcBef>
                <a:spcPts val="0"/>
              </a:spcBef>
              <a:spcAft>
                <a:spcPts val="0"/>
              </a:spcAft>
              <a:buClr>
                <a:srgbClr val="5CC97B"/>
              </a:buClr>
              <a:buSzPts val="3200"/>
              <a:buFont typeface="Instrument Sans SemiBold"/>
              <a:buNone/>
            </a:pPr>
            <a:r>
              <a:rPr b="1" i="0" lang="en-US" sz="3200" u="none" cap="none" strike="noStrike">
                <a:solidFill>
                  <a:srgbClr val="5CC97B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Règles d'or</a:t>
            </a:r>
            <a:endParaRPr b="1" i="0" sz="32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1184434" y="2507692"/>
            <a:ext cx="7618095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Minimum 12 caractères.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Mélange de majuscules, minuscules, chiffres et symboles.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Un mot de passe différent par service.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Activez la double authentification (MFA) si disponible.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descr="preencoded.png" id="119" name="Google Shape;119;p5"/>
          <p:cNvPicPr preferRelativeResize="0"/>
          <p:nvPr/>
        </p:nvPicPr>
        <p:blipFill rotWithShape="1">
          <a:blip r:embed="rId4">
            <a:alphaModFix/>
          </a:blip>
          <a:srcRect b="45077" l="17736" r="-2847" t="0"/>
          <a:stretch/>
        </p:blipFill>
        <p:spPr>
          <a:xfrm>
            <a:off x="966048" y="4933969"/>
            <a:ext cx="52936" cy="232020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1184434" y="5055684"/>
            <a:ext cx="3820336" cy="403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312"/>
              </a:lnSpc>
              <a:spcBef>
                <a:spcPts val="0"/>
              </a:spcBef>
              <a:spcAft>
                <a:spcPts val="0"/>
              </a:spcAft>
              <a:buClr>
                <a:srgbClr val="F44444"/>
              </a:buClr>
              <a:buSzPts val="3200"/>
              <a:buFont typeface="Instrument Sans SemiBold"/>
              <a:buNone/>
            </a:pPr>
            <a:r>
              <a:rPr b="1" i="0" lang="en-US" sz="3200" u="none" cap="none" strike="noStrike">
                <a:solidFill>
                  <a:srgbClr val="F44444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À ne jamais faire</a:t>
            </a:r>
            <a:endParaRPr b="1" i="0" sz="3200" u="none" cap="none" strike="noStrike">
              <a:solidFill>
                <a:schemeClr val="dk1"/>
              </a:solidFill>
              <a:latin typeface="Instrument Sans SemiBold"/>
              <a:ea typeface="Instrument Sans SemiBold"/>
              <a:cs typeface="Instrument Sans SemiBold"/>
              <a:sym typeface="Instrument Sans SemiBold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1184434" y="5683066"/>
            <a:ext cx="7618095" cy="154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Écrire son mot de passe sur un post-it.</a:t>
            </a:r>
            <a:endParaRPr b="0" i="0" sz="24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Le partager, même avec un collègue.</a:t>
            </a:r>
            <a:endParaRPr b="0" i="0" sz="24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400"/>
              <a:buFont typeface="Instrument Sans Medium"/>
              <a:buChar char="•"/>
            </a:pPr>
            <a:r>
              <a:rPr b="0" i="0" lang="en-US" sz="24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Utiliser le même mot de passe partout.</a:t>
            </a:r>
            <a:endParaRPr b="0" i="0" sz="24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descr="preencoded.png" id="122" name="Google Shape;12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2259" y="1676452"/>
            <a:ext cx="4613000" cy="581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737235" y="662702"/>
            <a:ext cx="5265896" cy="65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0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100"/>
              <a:buFont typeface="Instrument Sans SemiBold"/>
              <a:buNone/>
            </a:pPr>
            <a:r>
              <a:rPr b="1" i="0" lang="en-US" sz="410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 poste de travail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737235" y="1712000"/>
            <a:ext cx="13155930" cy="324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Votre ordinateur contient des informations précieuses. Protégez-le physiquement.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518" y="2476976"/>
            <a:ext cx="3652480" cy="486989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/>
          <p:nvPr/>
        </p:nvSpPr>
        <p:spPr>
          <a:xfrm>
            <a:off x="5255776" y="2685455"/>
            <a:ext cx="4224695" cy="2291120"/>
          </a:xfrm>
          <a:prstGeom prst="roundRect">
            <a:avLst>
              <a:gd fmla="val 4789" name="adj"/>
            </a:avLst>
          </a:prstGeom>
          <a:solidFill>
            <a:srgbClr val="2A2A2D">
              <a:alpha val="94901"/>
            </a:srgbClr>
          </a:solidFill>
          <a:ln cap="flat" cmpd="sng" w="22850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3" name="Google Shape;1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2916" y="2685455"/>
            <a:ext cx="91440" cy="229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/>
          <p:nvPr/>
        </p:nvSpPr>
        <p:spPr>
          <a:xfrm>
            <a:off x="5557838" y="2918936"/>
            <a:ext cx="2632948" cy="328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Verrouillez l'écran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5557838" y="3443407"/>
            <a:ext cx="3689152" cy="1299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Dès que vous quittez votre bureau, même pour quelques minutes, appuyez sur </a:t>
            </a:r>
            <a:r>
              <a:rPr b="1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Windows + L</a:t>
            </a: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(ou Cmd + Ctrl + Q sur Mac).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9675971" y="2685455"/>
            <a:ext cx="4224695" cy="2291120"/>
          </a:xfrm>
          <a:prstGeom prst="roundRect">
            <a:avLst>
              <a:gd fmla="val 4789" name="adj"/>
            </a:avLst>
          </a:prstGeom>
          <a:solidFill>
            <a:srgbClr val="2A2A2D">
              <a:alpha val="94901"/>
            </a:srgbClr>
          </a:solidFill>
          <a:ln cap="flat" cmpd="sng" w="22850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7" name="Google Shape;1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3111" y="2685455"/>
            <a:ext cx="91440" cy="229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>
            <a:off x="9978033" y="2918936"/>
            <a:ext cx="2632948" cy="328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Ne pas laisser allumé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9978033" y="3443407"/>
            <a:ext cx="3689152" cy="1299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Ne laissez jamais votre ordinateur allumé et déverrouillé sans surveillance. Éteignez-le en fin de journée.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5255776" y="5172075"/>
            <a:ext cx="4224695" cy="1966198"/>
          </a:xfrm>
          <a:prstGeom prst="roundRect">
            <a:avLst>
              <a:gd fmla="val 5581" name="adj"/>
            </a:avLst>
          </a:prstGeom>
          <a:solidFill>
            <a:srgbClr val="2A2A2D">
              <a:alpha val="94901"/>
            </a:srgbClr>
          </a:solidFill>
          <a:ln cap="flat" cmpd="sng" w="22850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2916" y="5172075"/>
            <a:ext cx="91440" cy="196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5557838" y="5405557"/>
            <a:ext cx="2632948" cy="328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Clés USB inconnues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5557838" y="5930027"/>
            <a:ext cx="3689152" cy="974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N'insérez jamais une clé USB que vous ne connaissez pas ou que vous avez trouvée. Elle pourrait être infectée.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9675971" y="5172075"/>
            <a:ext cx="4224695" cy="1966198"/>
          </a:xfrm>
          <a:prstGeom prst="roundRect">
            <a:avLst>
              <a:gd fmla="val 5581" name="adj"/>
            </a:avLst>
          </a:prstGeom>
          <a:solidFill>
            <a:srgbClr val="2A2A2D">
              <a:alpha val="94901"/>
            </a:srgbClr>
          </a:solidFill>
          <a:ln cap="flat" cmpd="sng" w="22850">
            <a:solidFill>
              <a:srgbClr val="5656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5" name="Google Shape;14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3111" y="5172075"/>
            <a:ext cx="91440" cy="196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>
            <a:off x="9978023" y="5405550"/>
            <a:ext cx="3689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50"/>
              <a:buFont typeface="Instrument Sans SemiBold"/>
              <a:buNone/>
            </a:pPr>
            <a:r>
              <a:rPr b="1" i="0" lang="en-US" sz="205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Logiciels non autorisés</a:t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9978033" y="5930027"/>
            <a:ext cx="3689152" cy="974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Instrument Sans Medium"/>
              <a:buNone/>
            </a:pPr>
            <a:r>
              <a:rPr b="0" i="0" lang="en-US" sz="165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N'installez aucun logiciel sans l'approbation du service IT pour éviter les vulnérabilités.</a:t>
            </a:r>
            <a:endParaRPr b="0" i="0" sz="16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6280190" y="1308140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Emails et navigation</a:t>
            </a:r>
            <a:endParaRPr b="0" i="0" sz="4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6280201" y="2357075"/>
            <a:ext cx="800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Soyez vigilant avec ce que vous recevez et où vous naviguez sur internet.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6280190" y="2975134"/>
            <a:ext cx="7556421" cy="39462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1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Pièces jointes douteuses :</a:t>
            </a: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Ne les ouvrez jamais si l'expéditeur est inconnu ou le contenu suspect.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1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Vérifier les URLs :</a:t>
            </a: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Survolez les liens avec votre souris avant de cliquer pour voir la vraie adresse.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1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WiFi public :</a:t>
            </a: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Évitez d'utiliser les réseaux WiFi publics non sécurisés pour des activités professionnelles sans VPN.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1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Messagerie pro :</a:t>
            </a: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N'utilisez pas votre email professionnel pour vos usages personnels. Cela réduit les risques de contamination.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Char char="•"/>
            </a:pPr>
            <a:r>
              <a:rPr b="1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Téléchargements :</a:t>
            </a: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Ne téléchargez jamais de logiciels ou de fichiers depuis des sites non officiels.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/>
          <p:nvPr/>
        </p:nvSpPr>
        <p:spPr>
          <a:xfrm>
            <a:off x="688643" y="541150"/>
            <a:ext cx="9768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3850"/>
              <a:buFont typeface="Instrument Sans SemiBold"/>
              <a:buNone/>
            </a:pPr>
            <a:r>
              <a:rPr b="1" i="0" lang="en-US" sz="38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Les données sensibles</a:t>
            </a:r>
            <a:endParaRPr b="0" i="0" sz="3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688658" y="1497449"/>
            <a:ext cx="13253085" cy="29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La protection des données est une responsabilité partagée. Le non-respect peut entraîner de lourdes sanctions.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descr="preencoded.png"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658" y="2175510"/>
            <a:ext cx="4051816" cy="540234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/>
          <p:nvPr/>
        </p:nvSpPr>
        <p:spPr>
          <a:xfrm>
            <a:off x="5162251" y="2489781"/>
            <a:ext cx="8778755" cy="4496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Supports personnels :</a:t>
            </a: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Ne stockez jamais de données clients ou confidentielles de l'entreprise sur vos clés USB personnelles, clouds privés ou disques durs externes.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Email non chiffré :</a:t>
            </a: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N'envoyez jamais de données confidentielles ou personnelles par email sans chiffrement adéquat.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Politique de classification :</a:t>
            </a: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Respectez scrupuleusement la politique de classification des données de l'entreprise pour gérer les informations selon leur niveau de sensibilité.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CFD0D8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Instrument Sans Medium"/>
              <a:buChar char="•"/>
            </a:pPr>
            <a:r>
              <a:rPr b="1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RGPD :</a:t>
            </a:r>
            <a:r>
              <a:rPr b="0" i="0" lang="en-US" sz="20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 Le Règlement Général sur la Protection des Données protège les informations personnelles. Toute fuite peut entraîner de très lourdes amendes et nuire gravement à la réputation de l'entreprise.</a:t>
            </a:r>
            <a:endParaRPr b="0" i="0" sz="20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>
            <a:off x="793799" y="903575"/>
            <a:ext cx="123249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CBCCCE"/>
              </a:buClr>
              <a:buSzPts val="4450"/>
              <a:buFont typeface="Instrument Sans SemiBold"/>
              <a:buNone/>
            </a:pPr>
            <a:r>
              <a:rPr b="1" i="0" lang="en-US" sz="4450" u="none" cap="none" strike="noStrike">
                <a:solidFill>
                  <a:srgbClr val="CBCCCE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En cas d'incident : que faire ?</a:t>
            </a:r>
            <a:endParaRPr b="0" i="0" sz="4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75" name="Google Shape;1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3852" y="2065973"/>
            <a:ext cx="10142696" cy="4642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6" name="Google Shape;17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1188" y="3224958"/>
            <a:ext cx="652132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/>
          <p:nvPr/>
        </p:nvSpPr>
        <p:spPr>
          <a:xfrm>
            <a:off x="10010178" y="5422237"/>
            <a:ext cx="1904228" cy="733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Ne pas résoudre seul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78" name="Google Shape;17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3771" y="3226180"/>
            <a:ext cx="652132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/>
          <p:nvPr/>
        </p:nvSpPr>
        <p:spPr>
          <a:xfrm>
            <a:off x="7610329" y="5605650"/>
            <a:ext cx="1904228" cy="3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Contacter IT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0" name="Google Shape;18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16964" y="3226180"/>
            <a:ext cx="652133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/>
          <p:nvPr/>
        </p:nvSpPr>
        <p:spPr>
          <a:xfrm>
            <a:off x="5223523" y="5422237"/>
            <a:ext cx="1904228" cy="733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Déconnecter réseau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2" name="Google Shape;18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7115" y="3226180"/>
            <a:ext cx="652133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2784546" y="5422237"/>
            <a:ext cx="1904228" cy="733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300"/>
              <a:buFont typeface="Instrument Sans SemiBold"/>
              <a:buNone/>
            </a:pPr>
            <a:r>
              <a:rPr b="1" i="0" lang="en-US" sz="2300" u="none" cap="none" strike="noStrike">
                <a:solidFill>
                  <a:srgbClr val="CFD0D8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rPr>
              <a:t>Ne pas paniquer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793790" y="696313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800"/>
              <a:buFont typeface="Instrument Sans Medium"/>
              <a:buNone/>
            </a:pPr>
            <a:r>
              <a:rPr b="0" i="0" lang="en-US" sz="1800" u="none" cap="none" strike="noStrike">
                <a:solidFill>
                  <a:srgbClr val="CFD0D8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La rapidité de réaction est cruciale pour limiter les dégâts d'une cyberattaque. Suivez ces étapes.</a:t>
            </a:r>
            <a:endParaRPr b="0" i="0" sz="1800" u="none" cap="none" strike="noStrike">
              <a:solidFill>
                <a:schemeClr val="dk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2892450" y="7777225"/>
            <a:ext cx="1635600" cy="330600"/>
          </a:xfrm>
          <a:prstGeom prst="rect">
            <a:avLst/>
          </a:prstGeom>
          <a:solidFill>
            <a:srgbClr val="2929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2A2D"/>
              </a:solidFill>
              <a:highlight>
                <a:srgbClr val="2A2A2D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2026-02-26T16:37:45Z</dcterms:created>
</cp:coreProperties>
</file>